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4" r:id="rId7"/>
    <p:sldId id="261" r:id="rId8"/>
    <p:sldId id="263" r:id="rId9"/>
    <p:sldId id="262" r:id="rId10"/>
    <p:sldId id="265" r:id="rId11"/>
    <p:sldId id="266" r:id="rId12"/>
    <p:sldId id="267"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660"/>
  </p:normalViewPr>
  <p:slideViewPr>
    <p:cSldViewPr snapToGrid="0">
      <p:cViewPr varScale="1">
        <p:scale>
          <a:sx n="70" d="100"/>
          <a:sy n="70" d="100"/>
        </p:scale>
        <p:origin x="25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D34D23-F7C9-455B-8A48-B35C82082B79}" type="datetimeFigureOut">
              <a:rPr lang="en-US" smtClean="0"/>
              <a:t>7/5/2021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113321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34D23-F7C9-455B-8A48-B35C82082B79}" type="datetimeFigureOut">
              <a:rPr lang="en-US" smtClean="0"/>
              <a:t>7/5/2021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2782809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34D23-F7C9-455B-8A48-B35C82082B79}" type="datetimeFigureOut">
              <a:rPr lang="en-US" smtClean="0"/>
              <a:t>7/5/2021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3978137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34D23-F7C9-455B-8A48-B35C82082B79}" type="datetimeFigureOut">
              <a:rPr lang="en-US" smtClean="0"/>
              <a:t>7/5/2021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2442581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D34D23-F7C9-455B-8A48-B35C82082B79}" type="datetimeFigureOut">
              <a:rPr lang="en-US" smtClean="0"/>
              <a:t>7/5/2021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30711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D34D23-F7C9-455B-8A48-B35C82082B79}" type="datetimeFigureOut">
              <a:rPr lang="en-US" smtClean="0"/>
              <a:t>7/5/2021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111185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D34D23-F7C9-455B-8A48-B35C82082B79}" type="datetimeFigureOut">
              <a:rPr lang="en-US" smtClean="0"/>
              <a:t>7/5/2021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3346940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D34D23-F7C9-455B-8A48-B35C82082B79}" type="datetimeFigureOut">
              <a:rPr lang="en-US" smtClean="0"/>
              <a:t>7/5/2021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223804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34D23-F7C9-455B-8A48-B35C82082B79}" type="datetimeFigureOut">
              <a:rPr lang="en-US" smtClean="0"/>
              <a:t>7/5/2021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309206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D34D23-F7C9-455B-8A48-B35C82082B79}" type="datetimeFigureOut">
              <a:rPr lang="en-US" smtClean="0"/>
              <a:t>7/5/2021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579875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D34D23-F7C9-455B-8A48-B35C82082B79}" type="datetimeFigureOut">
              <a:rPr lang="en-US" smtClean="0"/>
              <a:t>7/5/2021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7F0650-F59E-4C3A-8F84-E60470FFB6BE}" type="slidenum">
              <a:rPr lang="en-US" smtClean="0"/>
              <a:t>‹#›</a:t>
            </a:fld>
            <a:endParaRPr lang="en-US"/>
          </a:p>
        </p:txBody>
      </p:sp>
    </p:spTree>
    <p:extLst>
      <p:ext uri="{BB962C8B-B14F-4D97-AF65-F5344CB8AC3E}">
        <p14:creationId xmlns:p14="http://schemas.microsoft.com/office/powerpoint/2010/main" val="388090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34D23-F7C9-455B-8A48-B35C82082B79}" type="datetimeFigureOut">
              <a:rPr lang="en-US" smtClean="0"/>
              <a:t>7/5/2021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F0650-F59E-4C3A-8F84-E60470FFB6BE}" type="slidenum">
              <a:rPr lang="en-US" smtClean="0"/>
              <a:t>‹#›</a:t>
            </a:fld>
            <a:endParaRPr lang="en-US"/>
          </a:p>
        </p:txBody>
      </p:sp>
    </p:spTree>
    <p:extLst>
      <p:ext uri="{BB962C8B-B14F-4D97-AF65-F5344CB8AC3E}">
        <p14:creationId xmlns:p14="http://schemas.microsoft.com/office/powerpoint/2010/main" val="2418159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dosya.marmara.edu.tr/eng/2013/staj/Internship_Report_Guide.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osya.marmara.edu.tr/www/mevzuat/2019/Y_nerge_m_h.staj.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dosya.marmara.edu.tr/eng/2013/staj/MU_MuhendislikFakultesi_Zorunlu_Staj_Basvuru_Formu.pdf" TargetMode="External"/><Relationship Id="rId2" Type="http://schemas.openxmlformats.org/officeDocument/2006/relationships/hyperlink" Target="http://dosya.marmara.edu.tr/eng/2013/staj/MU_MuhendislikFakultesi_Staj_Sozlesmesi.pdf" TargetMode="External"/><Relationship Id="rId1" Type="http://schemas.openxmlformats.org/officeDocument/2006/relationships/slideLayout" Target="../slideLayouts/slideLayout2.xml"/><Relationship Id="rId4" Type="http://schemas.openxmlformats.org/officeDocument/2006/relationships/hyperlink" Target="http://dosya.marmara.edu.tr/eng/2013/staj/SGK_Guvence_Beyani_Belgesi.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Summer Practice Guidelines</a:t>
            </a:r>
            <a:endParaRPr lang="en-US" dirty="0"/>
          </a:p>
        </p:txBody>
      </p:sp>
      <p:sp>
        <p:nvSpPr>
          <p:cNvPr id="3" name="Subtitle 2"/>
          <p:cNvSpPr>
            <a:spLocks noGrp="1"/>
          </p:cNvSpPr>
          <p:nvPr>
            <p:ph type="subTitle" idx="1"/>
          </p:nvPr>
        </p:nvSpPr>
        <p:spPr/>
        <p:txBody>
          <a:bodyPr/>
          <a:lstStyle/>
          <a:p>
            <a:r>
              <a:rPr lang="en-US" dirty="0" smtClean="0"/>
              <a:t>Department of Civil Engineering </a:t>
            </a:r>
          </a:p>
          <a:p>
            <a:r>
              <a:rPr lang="en-US" dirty="0" smtClean="0"/>
              <a:t>Marmara University</a:t>
            </a:r>
          </a:p>
          <a:p>
            <a:r>
              <a:rPr lang="en-US" dirty="0" smtClean="0"/>
              <a:t>2021</a:t>
            </a:r>
            <a:endParaRPr lang="en-US" dirty="0"/>
          </a:p>
        </p:txBody>
      </p:sp>
    </p:spTree>
    <p:extLst>
      <p:ext uri="{BB962C8B-B14F-4D97-AF65-F5344CB8AC3E}">
        <p14:creationId xmlns:p14="http://schemas.microsoft.com/office/powerpoint/2010/main" val="1762379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Reports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English.</a:t>
            </a:r>
          </a:p>
          <a:p>
            <a:r>
              <a:rPr lang="en-US" dirty="0" smtClean="0"/>
              <a:t>An </a:t>
            </a:r>
            <a:r>
              <a:rPr lang="en-US" dirty="0"/>
              <a:t>example </a:t>
            </a:r>
            <a:r>
              <a:rPr lang="en-US" dirty="0" smtClean="0"/>
              <a:t>report:</a:t>
            </a:r>
          </a:p>
          <a:p>
            <a:pPr marL="0" indent="0">
              <a:buNone/>
            </a:pPr>
            <a:r>
              <a:rPr lang="en-US" u="sng" dirty="0" smtClean="0">
                <a:hlinkClick r:id="rId2"/>
              </a:rPr>
              <a:t>http</a:t>
            </a:r>
            <a:r>
              <a:rPr lang="en-US" u="sng" dirty="0">
                <a:hlinkClick r:id="rId2"/>
              </a:rPr>
              <a:t>://dosya.marmara.edu.tr/eng/2013/staj/Internship_Report_Guide.pdf</a:t>
            </a:r>
            <a:r>
              <a:rPr lang="en-US" dirty="0"/>
              <a:t>. </a:t>
            </a:r>
            <a:endParaRPr lang="en-US" dirty="0" smtClean="0"/>
          </a:p>
          <a:p>
            <a:pPr marL="0" indent="0">
              <a:buNone/>
            </a:pPr>
            <a:r>
              <a:rPr lang="en-US" dirty="0" smtClean="0"/>
              <a:t>In this </a:t>
            </a:r>
            <a:r>
              <a:rPr lang="en-US" dirty="0"/>
              <a:t>template, there is a section named as “Internship Activities, Job Descriptions and Content”. In this section, the student must report his/her activities in a daily report </a:t>
            </a:r>
            <a:r>
              <a:rPr lang="en-US" dirty="0" smtClean="0"/>
              <a:t>format.</a:t>
            </a:r>
          </a:p>
          <a:p>
            <a:r>
              <a:rPr lang="en-US" dirty="0" smtClean="0"/>
              <a:t>All </a:t>
            </a:r>
            <a:r>
              <a:rPr lang="en-US" dirty="0"/>
              <a:t>pages of the project report must be approved by the responsible civil engineer. </a:t>
            </a:r>
          </a:p>
          <a:p>
            <a:r>
              <a:rPr lang="en-US" dirty="0" smtClean="0"/>
              <a:t>The </a:t>
            </a:r>
            <a:r>
              <a:rPr lang="en-US" dirty="0"/>
              <a:t>summer practice report must also contain the theoretical explanations of the works done during the summer practice. (For example, rules for concreting can be explained for the construction site summer practice; and the design software and design principles can be explained for the office summer practice). </a:t>
            </a:r>
            <a:endParaRPr lang="en-US" dirty="0" smtClean="0"/>
          </a:p>
          <a:p>
            <a:r>
              <a:rPr lang="en-US" dirty="0" smtClean="0"/>
              <a:t>The </a:t>
            </a:r>
            <a:r>
              <a:rPr lang="en-US" dirty="0"/>
              <a:t>students must use an official language which follows academic writing rules</a:t>
            </a:r>
            <a:r>
              <a:rPr lang="en-US" dirty="0" smtClean="0"/>
              <a:t>.</a:t>
            </a:r>
            <a:endParaRPr lang="en-US" dirty="0"/>
          </a:p>
        </p:txBody>
      </p:sp>
    </p:spTree>
    <p:extLst>
      <p:ext uri="{BB962C8B-B14F-4D97-AF65-F5344CB8AC3E}">
        <p14:creationId xmlns:p14="http://schemas.microsoft.com/office/powerpoint/2010/main" val="1596829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a:t>Summer Practice Reports may require corrections along with the comments of the Committee. The student must finish these corrections and submit the report again in maximum 1 month. Then, the report is evaluated again.</a:t>
            </a:r>
          </a:p>
        </p:txBody>
      </p:sp>
    </p:spTree>
    <p:extLst>
      <p:ext uri="{BB962C8B-B14F-4D97-AF65-F5344CB8AC3E}">
        <p14:creationId xmlns:p14="http://schemas.microsoft.com/office/powerpoint/2010/main" val="1956733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Miscelleneous</a:t>
            </a:r>
            <a:endParaRPr lang="en-US" dirty="0"/>
          </a:p>
        </p:txBody>
      </p:sp>
      <p:sp>
        <p:nvSpPr>
          <p:cNvPr id="3" name="Content Placeholder 2"/>
          <p:cNvSpPr>
            <a:spLocks noGrp="1"/>
          </p:cNvSpPr>
          <p:nvPr>
            <p:ph idx="1"/>
          </p:nvPr>
        </p:nvSpPr>
        <p:spPr/>
        <p:txBody>
          <a:bodyPr/>
          <a:lstStyle/>
          <a:p>
            <a:pPr marL="0" indent="0">
              <a:buNone/>
            </a:pPr>
            <a:r>
              <a:rPr lang="en-US" dirty="0"/>
              <a:t>For the summer practices that will be made </a:t>
            </a:r>
            <a:r>
              <a:rPr lang="en-US" dirty="0" smtClean="0"/>
              <a:t>abroad:</a:t>
            </a:r>
          </a:p>
          <a:p>
            <a:r>
              <a:rPr lang="en-US" dirty="0"/>
              <a:t>I</a:t>
            </a:r>
            <a:r>
              <a:rPr lang="en-US" dirty="0" smtClean="0"/>
              <a:t>n </a:t>
            </a:r>
            <a:r>
              <a:rPr lang="en-US" dirty="0"/>
              <a:t>addition to the summer practice reports and other documents, the students must give a photocopy of the identity and entrance-departure dates pages of their </a:t>
            </a:r>
            <a:r>
              <a:rPr lang="en-US" dirty="0" smtClean="0"/>
              <a:t>passports.</a:t>
            </a:r>
          </a:p>
          <a:p>
            <a:r>
              <a:rPr lang="en-US" dirty="0" smtClean="0"/>
              <a:t>No need for Social Security Information Document.</a:t>
            </a:r>
          </a:p>
          <a:p>
            <a:pPr marL="0" indent="0">
              <a:buNone/>
            </a:pPr>
            <a:endParaRPr lang="en-US" dirty="0"/>
          </a:p>
        </p:txBody>
      </p:sp>
    </p:spTree>
    <p:extLst>
      <p:ext uri="{BB962C8B-B14F-4D97-AF65-F5344CB8AC3E}">
        <p14:creationId xmlns:p14="http://schemas.microsoft.com/office/powerpoint/2010/main" val="1553868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4685533"/>
              </p:ext>
            </p:extLst>
          </p:nvPr>
        </p:nvGraphicFramePr>
        <p:xfrm>
          <a:off x="988325" y="1225124"/>
          <a:ext cx="10515600" cy="52171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747375780"/>
                    </a:ext>
                  </a:extLst>
                </a:gridCol>
                <a:gridCol w="1336912">
                  <a:extLst>
                    <a:ext uri="{9D8B030D-6E8A-4147-A177-3AD203B41FA5}">
                      <a16:colId xmlns:a16="http://schemas.microsoft.com/office/drawing/2014/main" val="1443006565"/>
                    </a:ext>
                  </a:extLst>
                </a:gridCol>
                <a:gridCol w="3166281">
                  <a:extLst>
                    <a:ext uri="{9D8B030D-6E8A-4147-A177-3AD203B41FA5}">
                      <a16:colId xmlns:a16="http://schemas.microsoft.com/office/drawing/2014/main" val="2765074615"/>
                    </a:ext>
                  </a:extLst>
                </a:gridCol>
                <a:gridCol w="3383507">
                  <a:extLst>
                    <a:ext uri="{9D8B030D-6E8A-4147-A177-3AD203B41FA5}">
                      <a16:colId xmlns:a16="http://schemas.microsoft.com/office/drawing/2014/main" val="1353057563"/>
                    </a:ext>
                  </a:extLst>
                </a:gridCol>
              </a:tblGrid>
              <a:tr h="370840">
                <a:tc>
                  <a:txBody>
                    <a:bodyPr/>
                    <a:lstStyle/>
                    <a:p>
                      <a:endParaRPr lang="en-US" dirty="0"/>
                    </a:p>
                  </a:txBody>
                  <a:tcPr/>
                </a:tc>
                <a:tc>
                  <a:txBody>
                    <a:bodyPr/>
                    <a:lstStyle/>
                    <a:p>
                      <a:r>
                        <a:rPr lang="en-US" dirty="0" smtClean="0"/>
                        <a:t>Signed by</a:t>
                      </a:r>
                      <a:endParaRPr lang="en-US" dirty="0"/>
                    </a:p>
                  </a:txBody>
                  <a:tcPr/>
                </a:tc>
                <a:tc>
                  <a:txBody>
                    <a:bodyPr/>
                    <a:lstStyle/>
                    <a:p>
                      <a:r>
                        <a:rPr lang="en-US" dirty="0" smtClean="0"/>
                        <a:t>Submit</a:t>
                      </a:r>
                      <a:r>
                        <a:rPr lang="en-US" baseline="0" dirty="0" smtClean="0"/>
                        <a:t> to</a:t>
                      </a:r>
                      <a:endParaRPr lang="en-US" dirty="0"/>
                    </a:p>
                  </a:txBody>
                  <a:tcPr/>
                </a:tc>
                <a:tc>
                  <a:txBody>
                    <a:bodyPr/>
                    <a:lstStyle/>
                    <a:p>
                      <a:endParaRPr lang="en-US" dirty="0"/>
                    </a:p>
                  </a:txBody>
                  <a:tcPr/>
                </a:tc>
                <a:extLst>
                  <a:ext uri="{0D108BD9-81ED-4DB2-BD59-A6C34878D82A}">
                    <a16:rowId xmlns:a16="http://schemas.microsoft.com/office/drawing/2014/main" val="3670028572"/>
                  </a:ext>
                </a:extLst>
              </a:tr>
              <a:tr h="370840">
                <a:tc>
                  <a:txBody>
                    <a:bodyPr/>
                    <a:lstStyle/>
                    <a:p>
                      <a:r>
                        <a:rPr lang="en-US" u="none" dirty="0" smtClean="0"/>
                        <a:t>Student Summer Practice </a:t>
                      </a:r>
                      <a:r>
                        <a:rPr lang="en-US" u="none" dirty="0" smtClean="0"/>
                        <a:t>Agreement Form</a:t>
                      </a:r>
                      <a:endParaRPr lang="en-US" u="none" dirty="0"/>
                    </a:p>
                  </a:txBody>
                  <a:tcPr/>
                </a:tc>
                <a:tc>
                  <a:txBody>
                    <a:bodyPr/>
                    <a:lstStyle/>
                    <a:p>
                      <a:r>
                        <a:rPr lang="en-US" dirty="0" smtClean="0"/>
                        <a:t>Student and Company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kemal.erdem@marmara.edu.tr</a:t>
                      </a:r>
                    </a:p>
                    <a:p>
                      <a:endParaRPr lang="en-US" dirty="0"/>
                    </a:p>
                  </a:txBody>
                  <a:tcPr/>
                </a:tc>
                <a:tc>
                  <a:txBody>
                    <a:bodyPr/>
                    <a:lstStyle/>
                    <a:p>
                      <a:r>
                        <a:rPr lang="en-US" dirty="0" smtClean="0"/>
                        <a:t>At least 15 days before the SP</a:t>
                      </a:r>
                      <a:endParaRPr lang="en-US" dirty="0"/>
                    </a:p>
                  </a:txBody>
                  <a:tcPr/>
                </a:tc>
                <a:extLst>
                  <a:ext uri="{0D108BD9-81ED-4DB2-BD59-A6C34878D82A}">
                    <a16:rowId xmlns:a16="http://schemas.microsoft.com/office/drawing/2014/main" val="1054508523"/>
                  </a:ext>
                </a:extLst>
              </a:tr>
              <a:tr h="370840">
                <a:tc>
                  <a:txBody>
                    <a:bodyPr/>
                    <a:lstStyle/>
                    <a:p>
                      <a:r>
                        <a:rPr lang="en-US" sz="1800" b="0" i="0" u="none" kern="1200" dirty="0" smtClean="0">
                          <a:solidFill>
                            <a:schemeClr val="dk1"/>
                          </a:solidFill>
                          <a:effectLst/>
                          <a:latin typeface="+mn-lt"/>
                          <a:ea typeface="+mn-ea"/>
                          <a:cs typeface="+mn-cs"/>
                        </a:rPr>
                        <a:t>Summer Practice Application</a:t>
                      </a:r>
                      <a:r>
                        <a:rPr lang="en-US" sz="1800" b="0" i="0" u="none" kern="1200" baseline="0" dirty="0" smtClean="0">
                          <a:solidFill>
                            <a:schemeClr val="dk1"/>
                          </a:solidFill>
                          <a:effectLst/>
                          <a:latin typeface="+mn-lt"/>
                          <a:ea typeface="+mn-ea"/>
                          <a:cs typeface="+mn-cs"/>
                        </a:rPr>
                        <a:t> form </a:t>
                      </a:r>
                      <a:r>
                        <a:rPr lang="en-US" sz="1800" b="0" i="0" u="none" kern="1200" dirty="0" smtClean="0">
                          <a:solidFill>
                            <a:schemeClr val="dk1"/>
                          </a:solidFill>
                          <a:effectLst/>
                          <a:latin typeface="+mn-lt"/>
                          <a:ea typeface="+mn-ea"/>
                          <a:cs typeface="+mn-cs"/>
                        </a:rPr>
                        <a:t>(Compulsory Internship Information Form)</a:t>
                      </a:r>
                      <a:endParaRPr lang="en-US" u="none" dirty="0"/>
                    </a:p>
                  </a:txBody>
                  <a:tcPr/>
                </a:tc>
                <a:tc>
                  <a:txBody>
                    <a:bodyPr/>
                    <a:lstStyle/>
                    <a:p>
                      <a:r>
                        <a:rPr lang="en-US" dirty="0" smtClean="0"/>
                        <a:t>Company</a:t>
                      </a:r>
                      <a:endParaRPr lang="en-US" dirty="0"/>
                    </a:p>
                  </a:txBody>
                  <a:tcPr/>
                </a:tc>
                <a:tc>
                  <a:txBody>
                    <a:bodyPr/>
                    <a:lstStyle/>
                    <a:p>
                      <a:r>
                        <a:rPr lang="en-US" dirty="0" smtClean="0"/>
                        <a:t>kemal.erdem@marmara.edu.tr</a:t>
                      </a:r>
                      <a:endParaRPr lang="en-US" dirty="0"/>
                    </a:p>
                  </a:txBody>
                  <a:tcPr/>
                </a:tc>
                <a:tc>
                  <a:txBody>
                    <a:bodyPr/>
                    <a:lstStyle/>
                    <a:p>
                      <a:r>
                        <a:rPr lang="en-US" dirty="0" smtClean="0"/>
                        <a:t>At least 15 days before the SP</a:t>
                      </a:r>
                      <a:endParaRPr lang="en-US" dirty="0"/>
                    </a:p>
                  </a:txBody>
                  <a:tcPr/>
                </a:tc>
                <a:extLst>
                  <a:ext uri="{0D108BD9-81ED-4DB2-BD59-A6C34878D82A}">
                    <a16:rowId xmlns:a16="http://schemas.microsoft.com/office/drawing/2014/main" val="4193619049"/>
                  </a:ext>
                </a:extLst>
              </a:tr>
              <a:tr h="370840">
                <a:tc>
                  <a:txBody>
                    <a:bodyPr/>
                    <a:lstStyle/>
                    <a:p>
                      <a:r>
                        <a:rPr lang="en-US" u="none" dirty="0" smtClean="0"/>
                        <a:t>Social Security Information Document (for</a:t>
                      </a:r>
                      <a:r>
                        <a:rPr lang="en-US" u="none" baseline="0" dirty="0" smtClean="0"/>
                        <a:t> the SP in Turkey)</a:t>
                      </a:r>
                      <a:endParaRPr lang="en-US" u="none" dirty="0"/>
                    </a:p>
                  </a:txBody>
                  <a:tcPr/>
                </a:tc>
                <a:tc>
                  <a:txBody>
                    <a:bodyPr/>
                    <a:lstStyle/>
                    <a:p>
                      <a:r>
                        <a:rPr lang="en-US" dirty="0" smtClean="0"/>
                        <a:t>Student</a:t>
                      </a:r>
                      <a:endParaRPr lang="en-US" dirty="0"/>
                    </a:p>
                  </a:txBody>
                  <a:tcPr/>
                </a:tc>
                <a:tc>
                  <a:txBody>
                    <a:bodyPr/>
                    <a:lstStyle/>
                    <a:p>
                      <a:r>
                        <a:rPr lang="en-US" dirty="0" smtClean="0"/>
                        <a:t>kemal.erdem@marmara.edu.tr</a:t>
                      </a:r>
                      <a:endParaRPr lang="en-US" dirty="0"/>
                    </a:p>
                  </a:txBody>
                  <a:tcPr/>
                </a:tc>
                <a:tc>
                  <a:txBody>
                    <a:bodyPr/>
                    <a:lstStyle/>
                    <a:p>
                      <a:r>
                        <a:rPr lang="en-US" dirty="0" smtClean="0"/>
                        <a:t>At least 15 days before the SP</a:t>
                      </a:r>
                      <a:endParaRPr lang="en-US" dirty="0"/>
                    </a:p>
                  </a:txBody>
                  <a:tcPr/>
                </a:tc>
                <a:extLst>
                  <a:ext uri="{0D108BD9-81ED-4DB2-BD59-A6C34878D82A}">
                    <a16:rowId xmlns:a16="http://schemas.microsoft.com/office/drawing/2014/main" val="2051633804"/>
                  </a:ext>
                </a:extLst>
              </a:tr>
              <a:tr h="370840">
                <a:tc>
                  <a:txBody>
                    <a:bodyPr/>
                    <a:lstStyle/>
                    <a:p>
                      <a:r>
                        <a:rPr lang="en-US" u="none" dirty="0" smtClean="0"/>
                        <a:t>Summer Practice Evaluation Form (</a:t>
                      </a:r>
                      <a:r>
                        <a:rPr lang="en-US" sz="1800" b="0" i="0" u="sng" kern="1200" dirty="0" smtClean="0">
                          <a:solidFill>
                            <a:schemeClr val="dk1"/>
                          </a:solidFill>
                          <a:effectLst/>
                          <a:latin typeface="+mn-lt"/>
                          <a:ea typeface="+mn-ea"/>
                          <a:cs typeface="+mn-cs"/>
                        </a:rPr>
                        <a:t>Internship Evaluation Form)</a:t>
                      </a:r>
                      <a:endParaRPr lang="en-US" u="none" dirty="0"/>
                    </a:p>
                  </a:txBody>
                  <a:tcPr/>
                </a:tc>
                <a:tc>
                  <a:txBody>
                    <a:bodyPr/>
                    <a:lstStyle/>
                    <a:p>
                      <a:r>
                        <a:rPr lang="en-US" dirty="0" smtClean="0"/>
                        <a:t>Company</a:t>
                      </a:r>
                      <a:endParaRPr lang="en-US" dirty="0"/>
                    </a:p>
                  </a:txBody>
                  <a:tcPr/>
                </a:tc>
                <a:tc>
                  <a:txBody>
                    <a:bodyPr/>
                    <a:lstStyle/>
                    <a:p>
                      <a:r>
                        <a:rPr lang="en-US" dirty="0" err="1" smtClean="0"/>
                        <a:t>Assoc.Prof</a:t>
                      </a:r>
                      <a:r>
                        <a:rPr lang="en-US" dirty="0" smtClean="0"/>
                        <a:t>.</a:t>
                      </a:r>
                      <a:r>
                        <a:rPr lang="en-US" baseline="0" dirty="0" smtClean="0"/>
                        <a:t> Tahir Kemal </a:t>
                      </a:r>
                      <a:r>
                        <a:rPr lang="en-US" baseline="0" dirty="0" err="1" smtClean="0"/>
                        <a:t>Erdem</a:t>
                      </a:r>
                      <a:r>
                        <a:rPr lang="en-US" baseline="0" dirty="0" smtClean="0"/>
                        <a:t> in a sealed envelope.</a:t>
                      </a:r>
                      <a:endParaRPr lang="en-US" dirty="0"/>
                    </a:p>
                  </a:txBody>
                  <a:tcPr/>
                </a:tc>
                <a:tc>
                  <a:txBody>
                    <a:bodyPr/>
                    <a:lstStyle/>
                    <a:p>
                      <a:r>
                        <a:rPr lang="en-US" dirty="0" smtClean="0"/>
                        <a:t>After the SP and in</a:t>
                      </a:r>
                      <a:r>
                        <a:rPr lang="en-US" baseline="0" dirty="0" smtClean="0"/>
                        <a:t> the first 2 weeks of the semester.</a:t>
                      </a:r>
                      <a:endParaRPr lang="en-US" dirty="0"/>
                    </a:p>
                  </a:txBody>
                  <a:tcPr/>
                </a:tc>
                <a:extLst>
                  <a:ext uri="{0D108BD9-81ED-4DB2-BD59-A6C34878D82A}">
                    <a16:rowId xmlns:a16="http://schemas.microsoft.com/office/drawing/2014/main" val="2409869541"/>
                  </a:ext>
                </a:extLst>
              </a:tr>
              <a:tr h="370840">
                <a:tc>
                  <a:txBody>
                    <a:bodyPr/>
                    <a:lstStyle/>
                    <a:p>
                      <a:r>
                        <a:rPr lang="en-US" u="none" dirty="0" smtClean="0"/>
                        <a:t>SP</a:t>
                      </a:r>
                      <a:r>
                        <a:rPr lang="en-US" u="none" baseline="0" dirty="0" smtClean="0"/>
                        <a:t> report</a:t>
                      </a:r>
                      <a:endParaRPr lang="en-US" u="none" dirty="0"/>
                    </a:p>
                  </a:txBody>
                  <a:tcPr/>
                </a:tc>
                <a:tc>
                  <a:txBody>
                    <a:bodyPr/>
                    <a:lstStyle/>
                    <a:p>
                      <a:r>
                        <a:rPr lang="en-US" dirty="0" smtClean="0"/>
                        <a:t>-</a:t>
                      </a:r>
                      <a:endParaRPr lang="en-US" dirty="0"/>
                    </a:p>
                  </a:txBody>
                  <a:tcPr/>
                </a:tc>
                <a:tc>
                  <a:txBody>
                    <a:bodyPr/>
                    <a:lstStyle/>
                    <a:p>
                      <a:r>
                        <a:rPr lang="en-US" dirty="0" err="1" smtClean="0"/>
                        <a:t>Assoc.Prof</a:t>
                      </a:r>
                      <a:r>
                        <a:rPr lang="en-US" dirty="0" smtClean="0"/>
                        <a:t>.</a:t>
                      </a:r>
                      <a:r>
                        <a:rPr lang="en-US" baseline="0" dirty="0" smtClean="0"/>
                        <a:t> Tahir Kemal </a:t>
                      </a:r>
                      <a:r>
                        <a:rPr lang="en-US" baseline="0" dirty="0" err="1" smtClean="0"/>
                        <a:t>Erdem</a:t>
                      </a:r>
                      <a:r>
                        <a:rPr lang="en-US" baseline="0" dirty="0" smtClean="0"/>
                        <a:t> in printed form and in CD/DVD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After the SP and in</a:t>
                      </a:r>
                      <a:r>
                        <a:rPr lang="en-US" baseline="0" dirty="0" smtClean="0"/>
                        <a:t> the first 2 weeks of the semester.</a:t>
                      </a:r>
                      <a:endParaRPr lang="en-US" dirty="0" smtClean="0"/>
                    </a:p>
                    <a:p>
                      <a:endParaRPr lang="en-US" dirty="0"/>
                    </a:p>
                  </a:txBody>
                  <a:tcPr/>
                </a:tc>
                <a:extLst>
                  <a:ext uri="{0D108BD9-81ED-4DB2-BD59-A6C34878D82A}">
                    <a16:rowId xmlns:a16="http://schemas.microsoft.com/office/drawing/2014/main" val="1134931664"/>
                  </a:ext>
                </a:extLst>
              </a:tr>
            </a:tbl>
          </a:graphicData>
        </a:graphic>
      </p:graphicFrame>
    </p:spTree>
    <p:extLst>
      <p:ext uri="{BB962C8B-B14F-4D97-AF65-F5344CB8AC3E}">
        <p14:creationId xmlns:p14="http://schemas.microsoft.com/office/powerpoint/2010/main" val="1749875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a:t>
            </a:r>
            <a:endParaRPr lang="en-US" dirty="0"/>
          </a:p>
        </p:txBody>
      </p:sp>
      <p:sp>
        <p:nvSpPr>
          <p:cNvPr id="3" name="Content Placeholder 2"/>
          <p:cNvSpPr>
            <a:spLocks noGrp="1"/>
          </p:cNvSpPr>
          <p:nvPr>
            <p:ph idx="1"/>
          </p:nvPr>
        </p:nvSpPr>
        <p:spPr/>
        <p:txBody>
          <a:bodyPr/>
          <a:lstStyle/>
          <a:p>
            <a:r>
              <a:rPr lang="en-US" dirty="0"/>
              <a:t>You are responsible from the </a:t>
            </a:r>
            <a:r>
              <a:rPr lang="en-US" u="sng" dirty="0">
                <a:hlinkClick r:id="rId2"/>
              </a:rPr>
              <a:t>Summer Practice Regulations of the Marmara University Faculty of Engineering</a:t>
            </a:r>
            <a:r>
              <a:rPr lang="en-US" dirty="0"/>
              <a:t>.</a:t>
            </a:r>
          </a:p>
          <a:p>
            <a:r>
              <a:rPr lang="en-US" dirty="0"/>
              <a:t>Read the “Regulations for Summer Practice” of the Department of Civil Engineering.</a:t>
            </a:r>
          </a:p>
        </p:txBody>
      </p:sp>
    </p:spTree>
    <p:extLst>
      <p:ext uri="{BB962C8B-B14F-4D97-AF65-F5344CB8AC3E}">
        <p14:creationId xmlns:p14="http://schemas.microsoft.com/office/powerpoint/2010/main" val="526042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of the SP</a:t>
            </a:r>
            <a:endParaRPr lang="en-US" dirty="0"/>
          </a:p>
        </p:txBody>
      </p:sp>
      <p:sp>
        <p:nvSpPr>
          <p:cNvPr id="3" name="Content Placeholder 2"/>
          <p:cNvSpPr>
            <a:spLocks noGrp="1"/>
          </p:cNvSpPr>
          <p:nvPr>
            <p:ph idx="1"/>
          </p:nvPr>
        </p:nvSpPr>
        <p:spPr/>
        <p:txBody>
          <a:bodyPr/>
          <a:lstStyle/>
          <a:p>
            <a:r>
              <a:rPr lang="en-US" dirty="0"/>
              <a:t>to improve the knowledge of the students by making application. </a:t>
            </a:r>
            <a:endParaRPr lang="en-US" dirty="0" smtClean="0"/>
          </a:p>
          <a:p>
            <a:r>
              <a:rPr lang="en-US" dirty="0" smtClean="0"/>
              <a:t>to </a:t>
            </a:r>
            <a:r>
              <a:rPr lang="en-US" dirty="0"/>
              <a:t>work together with the others as a team member and </a:t>
            </a:r>
            <a:endParaRPr lang="en-US" dirty="0" smtClean="0"/>
          </a:p>
          <a:p>
            <a:r>
              <a:rPr lang="en-US" dirty="0" smtClean="0"/>
              <a:t>to actively </a:t>
            </a:r>
            <a:r>
              <a:rPr lang="en-US" dirty="0"/>
              <a:t>contribute to the solutions of civil engineering problems by taking responsibility.</a:t>
            </a:r>
          </a:p>
        </p:txBody>
      </p:sp>
    </p:spTree>
    <p:extLst>
      <p:ext uri="{BB962C8B-B14F-4D97-AF65-F5344CB8AC3E}">
        <p14:creationId xmlns:p14="http://schemas.microsoft.com/office/powerpoint/2010/main" val="852769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a:t>
            </a:r>
            <a:endParaRPr lang="en-US" dirty="0"/>
          </a:p>
        </p:txBody>
      </p:sp>
      <p:sp>
        <p:nvSpPr>
          <p:cNvPr id="3" name="Content Placeholder 2"/>
          <p:cNvSpPr>
            <a:spLocks noGrp="1"/>
          </p:cNvSpPr>
          <p:nvPr>
            <p:ph idx="1"/>
          </p:nvPr>
        </p:nvSpPr>
        <p:spPr/>
        <p:txBody>
          <a:bodyPr/>
          <a:lstStyle/>
          <a:p>
            <a:pPr marL="0" indent="0">
              <a:buNone/>
            </a:pPr>
            <a:r>
              <a:rPr lang="en-US" dirty="0"/>
              <a:t>T</a:t>
            </a:r>
            <a:r>
              <a:rPr lang="en-US" dirty="0" smtClean="0"/>
              <a:t>wo </a:t>
            </a:r>
            <a:r>
              <a:rPr lang="en-US" dirty="0"/>
              <a:t>summer </a:t>
            </a:r>
            <a:r>
              <a:rPr lang="en-US" dirty="0" smtClean="0"/>
              <a:t>practices:</a:t>
            </a:r>
          </a:p>
          <a:p>
            <a:r>
              <a:rPr lang="en-US" dirty="0" smtClean="0"/>
              <a:t>First one: during </a:t>
            </a:r>
            <a:r>
              <a:rPr lang="en-US" dirty="0"/>
              <a:t>the summer </a:t>
            </a:r>
            <a:r>
              <a:rPr lang="en-US" dirty="0" smtClean="0"/>
              <a:t>session </a:t>
            </a:r>
            <a:r>
              <a:rPr lang="en-US" dirty="0"/>
              <a:t>followed by the 4th </a:t>
            </a:r>
            <a:r>
              <a:rPr lang="en-US" dirty="0" smtClean="0"/>
              <a:t>semester.</a:t>
            </a:r>
          </a:p>
          <a:p>
            <a:r>
              <a:rPr lang="en-US" dirty="0" smtClean="0"/>
              <a:t>Second one: during the summer session followed by the 6th semester</a:t>
            </a:r>
          </a:p>
          <a:p>
            <a:endParaRPr lang="en-US" dirty="0"/>
          </a:p>
          <a:p>
            <a:r>
              <a:rPr lang="en-US" dirty="0" smtClean="0"/>
              <a:t>Each </a:t>
            </a:r>
            <a:r>
              <a:rPr lang="en-US" dirty="0"/>
              <a:t>summer practice must consist of at least 30 working days. </a:t>
            </a:r>
            <a:endParaRPr lang="en-US" dirty="0" smtClean="0"/>
          </a:p>
          <a:p>
            <a:r>
              <a:rPr lang="en-US" dirty="0" smtClean="0"/>
              <a:t>The </a:t>
            </a:r>
            <a:r>
              <a:rPr lang="en-US" dirty="0"/>
              <a:t>total duration of two summer </a:t>
            </a:r>
            <a:r>
              <a:rPr lang="en-US" dirty="0" smtClean="0"/>
              <a:t>practices </a:t>
            </a:r>
            <a:r>
              <a:rPr lang="en-US" dirty="0"/>
              <a:t>must be at least 60 working days.</a:t>
            </a:r>
          </a:p>
        </p:txBody>
      </p:sp>
    </p:spTree>
    <p:extLst>
      <p:ext uri="{BB962C8B-B14F-4D97-AF65-F5344CB8AC3E}">
        <p14:creationId xmlns:p14="http://schemas.microsoft.com/office/powerpoint/2010/main" val="2439246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a:t>
            </a:r>
            <a:endParaRPr lang="en-US" dirty="0"/>
          </a:p>
        </p:txBody>
      </p:sp>
      <p:sp>
        <p:nvSpPr>
          <p:cNvPr id="3" name="Content Placeholder 2"/>
          <p:cNvSpPr>
            <a:spLocks noGrp="1"/>
          </p:cNvSpPr>
          <p:nvPr>
            <p:ph idx="1"/>
          </p:nvPr>
        </p:nvSpPr>
        <p:spPr/>
        <p:txBody>
          <a:bodyPr/>
          <a:lstStyle/>
          <a:p>
            <a:r>
              <a:rPr lang="en-US" dirty="0" smtClean="0"/>
              <a:t>Consider </a:t>
            </a:r>
            <a:r>
              <a:rPr lang="en-US" dirty="0"/>
              <a:t>the aims of the summer practices stated above. </a:t>
            </a:r>
            <a:endParaRPr lang="en-US" dirty="0" smtClean="0"/>
          </a:p>
          <a:p>
            <a:r>
              <a:rPr lang="en-US" dirty="0" smtClean="0"/>
              <a:t>In </a:t>
            </a:r>
            <a:r>
              <a:rPr lang="en-US" dirty="0"/>
              <a:t>public or private corporations which employ at least one civil engineer. The person who will be responsible from the student and approve the summer practice report must be a civil engineer</a:t>
            </a:r>
            <a:r>
              <a:rPr lang="en-US" dirty="0" smtClean="0"/>
              <a:t>.</a:t>
            </a:r>
          </a:p>
          <a:p>
            <a:r>
              <a:rPr lang="en-US" dirty="0"/>
              <a:t>The first summer practice must be made in a construction site, and the second one must be in a project office.</a:t>
            </a:r>
          </a:p>
          <a:p>
            <a:endParaRPr lang="en-US" dirty="0"/>
          </a:p>
        </p:txBody>
      </p:sp>
    </p:spTree>
    <p:extLst>
      <p:ext uri="{BB962C8B-B14F-4D97-AF65-F5344CB8AC3E}">
        <p14:creationId xmlns:p14="http://schemas.microsoft.com/office/powerpoint/2010/main" val="1282384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a:t>
            </a:r>
            <a:endParaRPr lang="en-US" dirty="0"/>
          </a:p>
        </p:txBody>
      </p:sp>
      <p:sp>
        <p:nvSpPr>
          <p:cNvPr id="3" name="Content Placeholder 2"/>
          <p:cNvSpPr>
            <a:spLocks noGrp="1"/>
          </p:cNvSpPr>
          <p:nvPr>
            <p:ph idx="1"/>
          </p:nvPr>
        </p:nvSpPr>
        <p:spPr/>
        <p:txBody>
          <a:bodyPr/>
          <a:lstStyle/>
          <a:p>
            <a:r>
              <a:rPr lang="en-US" dirty="0"/>
              <a:t>In a construction site practice, the student should understand and experience how to relate </a:t>
            </a:r>
            <a:r>
              <a:rPr lang="en-US" dirty="0" smtClean="0"/>
              <a:t>the </a:t>
            </a:r>
            <a:r>
              <a:rPr lang="en-US" dirty="0"/>
              <a:t>projects with application, and observe civil engineering constructions and applications. The constructions which are about to finish are not acceptable for summer practice works.</a:t>
            </a:r>
          </a:p>
          <a:p>
            <a:r>
              <a:rPr lang="en-US" dirty="0"/>
              <a:t>In a project office practice, the student should have an idea on how a civil engineering project is designed, experience the design software used in the project office, and observe the activities in the office.</a:t>
            </a:r>
          </a:p>
        </p:txBody>
      </p:sp>
    </p:spTree>
    <p:extLst>
      <p:ext uri="{BB962C8B-B14F-4D97-AF65-F5344CB8AC3E}">
        <p14:creationId xmlns:p14="http://schemas.microsoft.com/office/powerpoint/2010/main" val="3519618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the SP</a:t>
            </a:r>
            <a:endParaRPr lang="en-US" dirty="0"/>
          </a:p>
        </p:txBody>
      </p:sp>
      <p:sp>
        <p:nvSpPr>
          <p:cNvPr id="3" name="Content Placeholder 2"/>
          <p:cNvSpPr>
            <a:spLocks noGrp="1"/>
          </p:cNvSpPr>
          <p:nvPr>
            <p:ph idx="1"/>
          </p:nvPr>
        </p:nvSpPr>
        <p:spPr/>
        <p:txBody>
          <a:bodyPr>
            <a:normAutofit lnSpcReduction="10000"/>
          </a:bodyPr>
          <a:lstStyle/>
          <a:p>
            <a:r>
              <a:rPr lang="en-US" dirty="0" smtClean="0"/>
              <a:t>Submit </a:t>
            </a:r>
            <a:r>
              <a:rPr lang="en-US" dirty="0"/>
              <a:t>the signed/approved</a:t>
            </a:r>
            <a:r>
              <a:rPr lang="en-US" dirty="0">
                <a:hlinkClick r:id="rId2"/>
              </a:rPr>
              <a:t> </a:t>
            </a:r>
            <a:r>
              <a:rPr lang="en-US" u="sng" dirty="0">
                <a:hlinkClick r:id="rId2"/>
              </a:rPr>
              <a:t>Student Summer Practice Agreement </a:t>
            </a:r>
            <a:r>
              <a:rPr lang="en-US" dirty="0"/>
              <a:t>and </a:t>
            </a:r>
            <a:r>
              <a:rPr lang="en-US" u="sng" dirty="0">
                <a:hlinkClick r:id="rId3"/>
              </a:rPr>
              <a:t>Summer Practice Application Form</a:t>
            </a:r>
            <a:r>
              <a:rPr lang="en-US" dirty="0"/>
              <a:t> to the Department Summer Practice Committee at least 15 days before the starting date of the summer practice.</a:t>
            </a:r>
          </a:p>
          <a:p>
            <a:r>
              <a:rPr lang="en-US" dirty="0"/>
              <a:t>For the summer practices which will be made in Turkey, fill the </a:t>
            </a:r>
            <a:r>
              <a:rPr lang="en-US" u="sng" dirty="0">
                <a:hlinkClick r:id="rId4"/>
              </a:rPr>
              <a:t>Social Security Information Document</a:t>
            </a:r>
            <a:r>
              <a:rPr lang="en-US" dirty="0"/>
              <a:t>.</a:t>
            </a:r>
          </a:p>
          <a:p>
            <a:r>
              <a:rPr lang="en-US" dirty="0"/>
              <a:t>Submit the </a:t>
            </a:r>
            <a:r>
              <a:rPr lang="en-US" dirty="0" smtClean="0"/>
              <a:t>“Summer </a:t>
            </a:r>
            <a:r>
              <a:rPr lang="en-US" dirty="0"/>
              <a:t>Practice Application F</a:t>
            </a:r>
            <a:r>
              <a:rPr lang="en-US" dirty="0" smtClean="0"/>
              <a:t>orm” </a:t>
            </a:r>
            <a:r>
              <a:rPr lang="en-US" dirty="0"/>
              <a:t>approved by the Department Summer Practice Committee to the Engineering Faculty at least 15 days before the starting date of the summer practice. Take your employment document to be submitted to the summer practice corporation from the Faculty.</a:t>
            </a:r>
          </a:p>
          <a:p>
            <a:endParaRPr lang="en-US" dirty="0"/>
          </a:p>
        </p:txBody>
      </p:sp>
    </p:spTree>
    <p:extLst>
      <p:ext uri="{BB962C8B-B14F-4D97-AF65-F5344CB8AC3E}">
        <p14:creationId xmlns:p14="http://schemas.microsoft.com/office/powerpoint/2010/main" val="141105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the SP</a:t>
            </a:r>
            <a:endParaRPr lang="en-US" dirty="0"/>
          </a:p>
        </p:txBody>
      </p:sp>
      <p:sp>
        <p:nvSpPr>
          <p:cNvPr id="3" name="Content Placeholder 2"/>
          <p:cNvSpPr>
            <a:spLocks noGrp="1"/>
          </p:cNvSpPr>
          <p:nvPr>
            <p:ph idx="1"/>
          </p:nvPr>
        </p:nvSpPr>
        <p:spPr/>
        <p:txBody>
          <a:bodyPr>
            <a:normAutofit/>
          </a:bodyPr>
          <a:lstStyle/>
          <a:p>
            <a:r>
              <a:rPr lang="en-US" dirty="0" smtClean="0"/>
              <a:t>Note your </a:t>
            </a:r>
            <a:r>
              <a:rPr lang="en-US" dirty="0"/>
              <a:t>activities in a daily report format. All pages of the project report must be approved by the responsible civil engineer. </a:t>
            </a:r>
            <a:r>
              <a:rPr lang="en-US" dirty="0" smtClean="0"/>
              <a:t>(Details of report writing will follow)</a:t>
            </a:r>
            <a:endParaRPr lang="en-US" dirty="0"/>
          </a:p>
          <a:p>
            <a:r>
              <a:rPr lang="en-US" dirty="0" smtClean="0"/>
              <a:t>“Summer </a:t>
            </a:r>
            <a:r>
              <a:rPr lang="en-US" dirty="0"/>
              <a:t>Practice Evaluation </a:t>
            </a:r>
            <a:r>
              <a:rPr lang="en-US" dirty="0" smtClean="0"/>
              <a:t>Form” </a:t>
            </a:r>
            <a:r>
              <a:rPr lang="en-US" dirty="0"/>
              <a:t>is filled and signed by the civil engineer who is responsible from the student. The form is, then, submitted to the student in a closed and signed envelope.</a:t>
            </a:r>
          </a:p>
        </p:txBody>
      </p:sp>
    </p:spTree>
    <p:extLst>
      <p:ext uri="{BB962C8B-B14F-4D97-AF65-F5344CB8AC3E}">
        <p14:creationId xmlns:p14="http://schemas.microsoft.com/office/powerpoint/2010/main" val="1767107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the SP</a:t>
            </a:r>
            <a:endParaRPr lang="en-US" dirty="0"/>
          </a:p>
        </p:txBody>
      </p:sp>
      <p:sp>
        <p:nvSpPr>
          <p:cNvPr id="3" name="Content Placeholder 2"/>
          <p:cNvSpPr>
            <a:spLocks noGrp="1"/>
          </p:cNvSpPr>
          <p:nvPr>
            <p:ph idx="1"/>
          </p:nvPr>
        </p:nvSpPr>
        <p:spPr/>
        <p:txBody>
          <a:bodyPr/>
          <a:lstStyle/>
          <a:p>
            <a:r>
              <a:rPr lang="en-US" dirty="0"/>
              <a:t>The students must register to the Summer Practice Course in the semester just after the summer practice. </a:t>
            </a:r>
            <a:endParaRPr lang="en-US" dirty="0" smtClean="0"/>
          </a:p>
          <a:p>
            <a:r>
              <a:rPr lang="en-US" dirty="0" smtClean="0"/>
              <a:t>The “Summer </a:t>
            </a:r>
            <a:r>
              <a:rPr lang="en-US" dirty="0"/>
              <a:t>Practice </a:t>
            </a:r>
            <a:r>
              <a:rPr lang="en-US" dirty="0" smtClean="0"/>
              <a:t>Report” </a:t>
            </a:r>
            <a:r>
              <a:rPr lang="en-US" dirty="0"/>
              <a:t>and </a:t>
            </a:r>
            <a:r>
              <a:rPr lang="en-US" dirty="0" smtClean="0"/>
              <a:t>“Summer </a:t>
            </a:r>
            <a:r>
              <a:rPr lang="en-US" dirty="0"/>
              <a:t>Practice Evaluation </a:t>
            </a:r>
            <a:r>
              <a:rPr lang="en-US" dirty="0" smtClean="0"/>
              <a:t>Form” </a:t>
            </a:r>
            <a:r>
              <a:rPr lang="en-US" dirty="0"/>
              <a:t>(in a closed envelope) must be submitted to Summer Practice Committee of the Department in the first two weeks of the semester. Moreover, Summer Practice Reports must be submitted also in a CD or DVD.</a:t>
            </a:r>
          </a:p>
        </p:txBody>
      </p:sp>
    </p:spTree>
    <p:extLst>
      <p:ext uri="{BB962C8B-B14F-4D97-AF65-F5344CB8AC3E}">
        <p14:creationId xmlns:p14="http://schemas.microsoft.com/office/powerpoint/2010/main" val="317852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TotalTime>
  <Words>754</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Summer Practice Guidelines</vt:lpstr>
      <vt:lpstr>Important</vt:lpstr>
      <vt:lpstr>Aim of the SP</vt:lpstr>
      <vt:lpstr>When?</vt:lpstr>
      <vt:lpstr>Where?</vt:lpstr>
      <vt:lpstr>Where?</vt:lpstr>
      <vt:lpstr>Before the SP</vt:lpstr>
      <vt:lpstr>During the SP</vt:lpstr>
      <vt:lpstr>After the SP</vt:lpstr>
      <vt:lpstr>SP Reports</vt:lpstr>
      <vt:lpstr>Evaluation</vt:lpstr>
      <vt:lpstr>Miscelleneous</vt:lpstr>
      <vt:lpstr>Documents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14</cp:revision>
  <dcterms:created xsi:type="dcterms:W3CDTF">2021-07-05T09:15:51Z</dcterms:created>
  <dcterms:modified xsi:type="dcterms:W3CDTF">2021-07-05T15:44:40Z</dcterms:modified>
</cp:coreProperties>
</file>